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D4F0AF-85C5-4F77-8C8B-6FE14A159C0C}" type="datetimeFigureOut">
              <a:rPr lang="en-US" smtClean="0"/>
              <a:pPr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9DA163-D8B6-4F01-89EE-9079E78B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75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>
                <a:latin typeface="Book Antiqua" pitchFamily="18" charset="0"/>
              </a:rPr>
              <a:t>Parts of Speech &amp;</a:t>
            </a:r>
            <a:br>
              <a:rPr lang="en-US" sz="6000" dirty="0">
                <a:latin typeface="Book Antiqua" pitchFamily="18" charset="0"/>
              </a:rPr>
            </a:br>
            <a:r>
              <a:rPr lang="en-US" sz="6000" dirty="0">
                <a:latin typeface="Book Antiqua" pitchFamily="18" charset="0"/>
              </a:rPr>
              <a:t>Syntax 1.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68144" y="6165304"/>
            <a:ext cx="327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n>
                  <a:solidFill>
                    <a:schemeClr val="bg1">
                      <a:alpha val="92000"/>
                    </a:schemeClr>
                  </a:solidFill>
                </a:ln>
                <a:solidFill>
                  <a:srgbClr val="FFFF00"/>
                </a:solidFill>
                <a:latin typeface="Book Antiqua" pitchFamily="18" charset="0"/>
              </a:rPr>
              <a:t>Link-eng.co.uk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302AC1-4AB0-40DA-907F-04949B0DE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-819472"/>
            <a:ext cx="6686550" cy="4457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16633"/>
            <a:ext cx="29523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Noun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Verb</a:t>
            </a:r>
          </a:p>
          <a:p>
            <a:endParaRPr lang="en-US" sz="2400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Adjective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Adverb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Pronoun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Possessive adjective</a:t>
            </a:r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Preposition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7984" y="692696"/>
            <a:ext cx="4392488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This shows that something belongs to somebody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Words that show a connection between </a:t>
            </a:r>
            <a:r>
              <a:rPr lang="en-US" b="1" dirty="0">
                <a:solidFill>
                  <a:schemeClr val="bg1"/>
                </a:solidFill>
                <a:latin typeface="Book Antiqua" pitchFamily="18" charset="0"/>
              </a:rPr>
              <a:t>subjects, verbs and objects.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This word describes the verb.  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The action or “doing” word.</a:t>
            </a: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The name of a person, place or thing.  It is the </a:t>
            </a:r>
            <a:r>
              <a:rPr lang="en-US" b="1" dirty="0">
                <a:solidFill>
                  <a:srgbClr val="FFFF00"/>
                </a:solidFill>
                <a:latin typeface="Book Antiqua" pitchFamily="18" charset="0"/>
              </a:rPr>
              <a:t>subject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or </a:t>
            </a:r>
            <a:r>
              <a:rPr lang="en-US" b="1" dirty="0">
                <a:solidFill>
                  <a:srgbClr val="FFFF00"/>
                </a:solidFill>
                <a:latin typeface="Book Antiqua" pitchFamily="18" charset="0"/>
              </a:rPr>
              <a:t>object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of the sentence.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This replaces the noun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This describes the noun.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8864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Book Antiqua" pitchFamily="18" charset="0"/>
              </a:rPr>
              <a:t>Right or Wrong?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412776"/>
            <a:ext cx="29523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Noun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Verb</a:t>
            </a:r>
          </a:p>
          <a:p>
            <a:endParaRPr lang="en-US" sz="2400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Adjective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Adverb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Pronoun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Book Antiqua" pitchFamily="18" charset="0"/>
              </a:rPr>
              <a:t>Possessive adjective</a:t>
            </a:r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Preposition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7984" y="1268760"/>
            <a:ext cx="439248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The name of a person, place or thing.  It is the subject or object of the sentence.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The action or “doing” word.</a:t>
            </a: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This describes the noun.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This word describes the verb.  </a:t>
            </a: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This replaces the noun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This shows that something belongs to somebody</a:t>
            </a: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Words that show a connection between subjects, verbs and objects.</a:t>
            </a: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3728" y="0"/>
            <a:ext cx="446449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ctr"/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Correct Definitions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412776"/>
            <a:ext cx="36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Adjective +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Adverb + </a:t>
            </a:r>
          </a:p>
          <a:p>
            <a:endParaRPr lang="en-US" sz="2400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Book Antiqua" pitchFamily="18" charset="0"/>
              </a:rPr>
              <a:t>Possessive adjective +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7704" y="0"/>
            <a:ext cx="446449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ctr"/>
            <a:endParaRPr lang="en-US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Partners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1960" y="1340768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</a:rPr>
              <a:t>Noun</a:t>
            </a:r>
          </a:p>
          <a:p>
            <a:endParaRPr lang="en-US" sz="2400" b="1" dirty="0">
              <a:solidFill>
                <a:schemeClr val="bg1">
                  <a:lumMod val="95000"/>
                </a:schemeClr>
              </a:solidFill>
              <a:latin typeface="Book Antiqua" pitchFamily="18" charset="0"/>
            </a:endParaRPr>
          </a:p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</a:rPr>
              <a:t>Verb ( or Verb + Adverb)</a:t>
            </a:r>
          </a:p>
          <a:p>
            <a:endParaRPr lang="en-US" sz="2400" b="1" dirty="0">
              <a:solidFill>
                <a:schemeClr val="bg1">
                  <a:lumMod val="95000"/>
                </a:schemeClr>
              </a:solidFill>
              <a:latin typeface="Book Antiqua" pitchFamily="18" charset="0"/>
            </a:endParaRPr>
          </a:p>
          <a:p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</a:rPr>
              <a:t>Noun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43608" y="1"/>
            <a:ext cx="6624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Word Order / Sentence Structure 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7776864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 walks.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N(Subject)           V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walks 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   V           N(Object)</a:t>
            </a: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What is missing?</a:t>
            </a: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A preposition   “to” – where does it go?</a:t>
            </a: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walks       to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   V          Prep   N(Object)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Can we add an adverb?</a:t>
            </a: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YES – before or after the verb.  E.G. slowly</a:t>
            </a: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slowly  walks       to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Adv         V          Prep   N(Object)</a:t>
            </a:r>
          </a:p>
          <a:p>
            <a:r>
              <a:rPr lang="en-US" i="1" dirty="0">
                <a:solidFill>
                  <a:srgbClr val="FFFF00"/>
                </a:solidFill>
                <a:latin typeface="Book Antiqua" pitchFamily="18" charset="0"/>
              </a:rPr>
              <a:t>		</a:t>
            </a:r>
          </a:p>
          <a:p>
            <a:r>
              <a:rPr lang="en-US" i="1" dirty="0">
                <a:solidFill>
                  <a:srgbClr val="FFFF00"/>
                </a:solidFill>
                <a:latin typeface="Book Antiqua" pitchFamily="18" charset="0"/>
              </a:rPr>
              <a:t>		OR</a:t>
            </a:r>
          </a:p>
          <a:p>
            <a:endParaRPr lang="en-US" i="1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	        walks      slowly    to 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V             Adv        Prep   N(Object)</a:t>
            </a:r>
            <a:endParaRPr lang="en-US" i="1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3568" y="1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Word Order / Sentence Structure II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7776864" cy="1144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slowly  walks       to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Adv         V          Prep   N(object)</a:t>
            </a: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Can we add an adjective?</a:t>
            </a:r>
          </a:p>
          <a:p>
            <a:r>
              <a:rPr lang="en-US" i="1" dirty="0">
                <a:solidFill>
                  <a:srgbClr val="FF0000"/>
                </a:solidFill>
                <a:latin typeface="Book Antiqua" pitchFamily="18" charset="0"/>
              </a:rPr>
              <a:t>YES – Where?</a:t>
            </a: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slowly  walks       to        </a:t>
            </a:r>
            <a:r>
              <a:rPr lang="en-US" dirty="0">
                <a:solidFill>
                  <a:srgbClr val="00B050"/>
                </a:solidFill>
                <a:latin typeface="Book Antiqua" pitchFamily="18" charset="0"/>
              </a:rPr>
              <a:t>a </a:t>
            </a:r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        big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Adv         V          Prep   </a:t>
            </a:r>
            <a:r>
              <a:rPr lang="en-US" dirty="0">
                <a:solidFill>
                  <a:srgbClr val="00B050"/>
                </a:solidFill>
                <a:latin typeface="Book Antiqua" pitchFamily="18" charset="0"/>
              </a:rPr>
              <a:t>*Art 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  </a:t>
            </a:r>
            <a:r>
              <a:rPr lang="en-US" dirty="0" err="1">
                <a:solidFill>
                  <a:srgbClr val="FFFF00"/>
                </a:solidFill>
                <a:latin typeface="Book Antiqua" pitchFamily="18" charset="0"/>
              </a:rPr>
              <a:t>Adj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     N(object)</a:t>
            </a:r>
          </a:p>
          <a:p>
            <a:r>
              <a:rPr lang="en-US" b="1" i="1" dirty="0">
                <a:solidFill>
                  <a:srgbClr val="FF0000"/>
                </a:solidFill>
                <a:latin typeface="Book Antiqua" pitchFamily="18" charset="0"/>
              </a:rPr>
              <a:t>*Why did we add the article “a”?</a:t>
            </a:r>
          </a:p>
          <a:p>
            <a:endParaRPr lang="en-US" b="1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b="1" i="1" dirty="0">
                <a:solidFill>
                  <a:srgbClr val="FF0000"/>
                </a:solidFill>
                <a:latin typeface="Book Antiqua" pitchFamily="18" charset="0"/>
              </a:rPr>
              <a:t>If Ahmed walked to the same school as you, you would replace the article with ???</a:t>
            </a:r>
          </a:p>
          <a:p>
            <a:r>
              <a:rPr lang="en-US" b="1" i="1" dirty="0">
                <a:solidFill>
                  <a:srgbClr val="FFFF00"/>
                </a:solidFill>
                <a:latin typeface="Book Antiqua" pitchFamily="18" charset="0"/>
              </a:rPr>
              <a:t>Possessive adjective ……</a:t>
            </a:r>
          </a:p>
          <a:p>
            <a:r>
              <a:rPr lang="en-US" b="1" i="1" dirty="0">
                <a:solidFill>
                  <a:srgbClr val="FFFF00"/>
                </a:solidFill>
                <a:latin typeface="Book Antiqua" pitchFamily="18" charset="0"/>
              </a:rPr>
              <a:t>MY</a:t>
            </a:r>
          </a:p>
          <a:p>
            <a:r>
              <a:rPr lang="en-US" b="1" i="1" dirty="0">
                <a:solidFill>
                  <a:schemeClr val="bg1"/>
                </a:solidFill>
                <a:latin typeface="Book Antiqua" pitchFamily="18" charset="0"/>
              </a:rPr>
              <a:t>Ahmed slowly walks to </a:t>
            </a:r>
            <a:r>
              <a:rPr lang="en-US" b="1" i="1" dirty="0">
                <a:solidFill>
                  <a:srgbClr val="FF0000"/>
                </a:solidFill>
                <a:latin typeface="Book Antiqua" pitchFamily="18" charset="0"/>
              </a:rPr>
              <a:t>my</a:t>
            </a:r>
            <a:r>
              <a:rPr lang="en-US" b="1" i="1" dirty="0">
                <a:solidFill>
                  <a:schemeClr val="bg1"/>
                </a:solidFill>
                <a:latin typeface="Book Antiqua" pitchFamily="18" charset="0"/>
              </a:rPr>
              <a:t> big school.</a:t>
            </a:r>
          </a:p>
          <a:p>
            <a:endParaRPr lang="en-US" b="1" i="1" dirty="0">
              <a:solidFill>
                <a:schemeClr val="bg1"/>
              </a:solidFill>
              <a:latin typeface="Book Antiqua" pitchFamily="18" charset="0"/>
            </a:endParaRPr>
          </a:p>
          <a:p>
            <a:r>
              <a:rPr lang="en-US" b="1" i="1" dirty="0">
                <a:solidFill>
                  <a:srgbClr val="FF0000"/>
                </a:solidFill>
                <a:latin typeface="Book Antiqua" pitchFamily="18" charset="0"/>
              </a:rPr>
              <a:t>If we mentioned Ahmed in the previous sentence, you would replace the his name with ???</a:t>
            </a:r>
          </a:p>
          <a:p>
            <a:r>
              <a:rPr lang="en-US" b="1" i="1" dirty="0">
                <a:solidFill>
                  <a:srgbClr val="FFFF00"/>
                </a:solidFill>
                <a:latin typeface="Book Antiqua" pitchFamily="18" charset="0"/>
              </a:rPr>
              <a:t>A pronoun…..</a:t>
            </a:r>
          </a:p>
          <a:p>
            <a:r>
              <a:rPr lang="en-US" b="1" i="1" dirty="0">
                <a:solidFill>
                  <a:srgbClr val="FFFF00"/>
                </a:solidFill>
                <a:latin typeface="Book Antiqua" pitchFamily="18" charset="0"/>
              </a:rPr>
              <a:t>He</a:t>
            </a: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He                    slowly  walks       to        a         big       school.</a:t>
            </a: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N(Subject)        Adv         V          Prep    Art</a:t>
            </a:r>
            <a:r>
              <a:rPr lang="en-US" dirty="0">
                <a:solidFill>
                  <a:srgbClr val="00B050"/>
                </a:solidFill>
                <a:latin typeface="Book Antiqua" pitchFamily="18" charset="0"/>
              </a:rPr>
              <a:t> 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  </a:t>
            </a:r>
            <a:r>
              <a:rPr lang="en-US" dirty="0" err="1">
                <a:solidFill>
                  <a:srgbClr val="FFFF00"/>
                </a:solidFill>
                <a:latin typeface="Book Antiqua" pitchFamily="18" charset="0"/>
              </a:rPr>
              <a:t>Adj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      N(object)</a:t>
            </a:r>
          </a:p>
          <a:p>
            <a:endParaRPr lang="en-US" b="1" i="1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b="1" i="1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b="1" i="1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i="1" dirty="0">
                <a:solidFill>
                  <a:srgbClr val="FFFF00"/>
                </a:solidFill>
                <a:latin typeface="Book Antiqua" pitchFamily="18" charset="0"/>
              </a:rPr>
              <a:t>		</a:t>
            </a:r>
          </a:p>
          <a:p>
            <a:r>
              <a:rPr lang="en-US" i="1" dirty="0">
                <a:solidFill>
                  <a:srgbClr val="FFFF00"/>
                </a:solidFill>
                <a:latin typeface="Book Antiqua" pitchFamily="18" charset="0"/>
              </a:rPr>
              <a:t>	</a:t>
            </a: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i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3568" y="1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Book Antiqua" pitchFamily="18" charset="0"/>
              </a:rPr>
              <a:t>You Try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620688"/>
            <a:ext cx="77768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Start with a noun (subject) and a verb and build your sentence with the parts of speech mentioned at the beginning .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It is easier to write sentences in chunks/blocks.  I.E. which words support  the subject, verb or object – in that order:</a:t>
            </a: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Ahmed           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slowly  walked to           </a:t>
            </a:r>
            <a:r>
              <a:rPr lang="en-US" dirty="0">
                <a:solidFill>
                  <a:srgbClr val="FF0000"/>
                </a:solidFill>
                <a:latin typeface="Book Antiqua" pitchFamily="18" charset="0"/>
              </a:rPr>
              <a:t>a  big school.</a:t>
            </a:r>
          </a:p>
          <a:p>
            <a:r>
              <a:rPr lang="en-US" dirty="0">
                <a:solidFill>
                  <a:schemeClr val="bg1"/>
                </a:solidFill>
                <a:latin typeface="Book Antiqua" pitchFamily="18" charset="0"/>
              </a:rPr>
              <a:t>Subject                  </a:t>
            </a:r>
            <a:r>
              <a:rPr lang="en-US" dirty="0">
                <a:solidFill>
                  <a:srgbClr val="FFFF00"/>
                </a:solidFill>
                <a:latin typeface="Book Antiqua" pitchFamily="18" charset="0"/>
              </a:rPr>
              <a:t>Verb (phrase)            </a:t>
            </a:r>
            <a:r>
              <a:rPr lang="en-US" dirty="0">
                <a:solidFill>
                  <a:srgbClr val="FF0000"/>
                </a:solidFill>
                <a:latin typeface="Book Antiqua" pitchFamily="18" charset="0"/>
              </a:rPr>
              <a:t>Object(phrase)</a:t>
            </a:r>
          </a:p>
          <a:p>
            <a:endParaRPr lang="en-US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sz="2800" b="1" i="1" dirty="0">
                <a:solidFill>
                  <a:srgbClr val="FF0000"/>
                </a:solidFill>
                <a:latin typeface="Book Antiqua" pitchFamily="18" charset="0"/>
              </a:rPr>
              <a:t>We will explain </a:t>
            </a:r>
            <a:r>
              <a:rPr lang="en-US" sz="2800" b="1" i="1">
                <a:solidFill>
                  <a:srgbClr val="FF0000"/>
                </a:solidFill>
                <a:latin typeface="Book Antiqua" pitchFamily="18" charset="0"/>
              </a:rPr>
              <a:t>more in Part 2.</a:t>
            </a:r>
            <a:endParaRPr lang="en-US" sz="2800" b="1" i="1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  <a:p>
            <a:endParaRPr lang="en-US" dirty="0">
              <a:solidFill>
                <a:srgbClr val="FFFF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128</TotalTime>
  <Words>514</Words>
  <Application>Microsoft Office PowerPoint</Application>
  <PresentationFormat>On-screen Show (4:3)</PresentationFormat>
  <Paragraphs>173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Corbel</vt:lpstr>
      <vt:lpstr>Wingdings</vt:lpstr>
      <vt:lpstr>Wingdings 2</vt:lpstr>
      <vt:lpstr>Wingdings 3</vt:lpstr>
      <vt:lpstr>Module</vt:lpstr>
      <vt:lpstr>Parts of Speech &amp; Syntax 1.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Speech</dc:title>
  <dc:creator>kqizalbash</dc:creator>
  <cp:lastModifiedBy>USER</cp:lastModifiedBy>
  <cp:revision>45</cp:revision>
  <dcterms:created xsi:type="dcterms:W3CDTF">2018-02-07T08:21:08Z</dcterms:created>
  <dcterms:modified xsi:type="dcterms:W3CDTF">2020-09-27T20:28:05Z</dcterms:modified>
</cp:coreProperties>
</file>