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0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43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30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5936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8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09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2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7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1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2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1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3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64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8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9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03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03B7-8718-4ED6-A6AC-43564E4F6E11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8B0BD-5017-4835-9B9F-974D4CD316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96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A9AA5-95B8-F47A-FD57-FF1906FB0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ENGL155 – project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SPSE / SPRE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22FF5-6B9E-7B1A-20AD-32F9D9CBF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University of Bahrain</a:t>
            </a:r>
          </a:p>
          <a:p>
            <a:r>
              <a:rPr lang="en-GB" dirty="0"/>
              <a:t>Department of English language &amp; literature</a:t>
            </a:r>
          </a:p>
          <a:p>
            <a:r>
              <a:rPr lang="en-GB" dirty="0"/>
              <a:t>Semester 2, 2022 / 2023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058F384-B33C-EA71-5C7C-1911338B1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28" y="5735636"/>
            <a:ext cx="2453963" cy="998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1E9C4-AC20-384E-D801-9CF0E5AFB097}"/>
              </a:ext>
            </a:extLst>
          </p:cNvPr>
          <p:cNvSpPr txBox="1"/>
          <p:nvPr/>
        </p:nvSpPr>
        <p:spPr>
          <a:xfrm>
            <a:off x="1395664" y="6488668"/>
            <a:ext cx="319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Karim Agha Qizalbash</a:t>
            </a:r>
          </a:p>
        </p:txBody>
      </p:sp>
    </p:spTree>
    <p:extLst>
      <p:ext uri="{BB962C8B-B14F-4D97-AF65-F5344CB8AC3E}">
        <p14:creationId xmlns:p14="http://schemas.microsoft.com/office/powerpoint/2010/main" val="283807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BF5-28CE-36F4-04EE-8A034637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How you will be assessed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C9056-4B5F-4B53-D4F0-8140A4A5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26668"/>
            <a:ext cx="9905999" cy="5061397"/>
          </a:xfrm>
        </p:spPr>
        <p:txBody>
          <a:bodyPr>
            <a:noAutofit/>
          </a:bodyPr>
          <a:lstStyle/>
          <a:p>
            <a:r>
              <a:rPr lang="en-GB" b="1" dirty="0"/>
              <a:t>There are five key areas that will be assessed:</a:t>
            </a:r>
          </a:p>
          <a:p>
            <a:pPr lvl="1"/>
            <a:r>
              <a:rPr lang="en-GB" b="1" dirty="0"/>
              <a:t>research </a:t>
            </a:r>
          </a:p>
          <a:p>
            <a:pPr lvl="1"/>
            <a:r>
              <a:rPr lang="en-GB" b="1" dirty="0"/>
              <a:t>use of digital media</a:t>
            </a:r>
          </a:p>
          <a:p>
            <a:pPr lvl="1"/>
            <a:r>
              <a:rPr lang="en-GB" b="1" dirty="0"/>
              <a:t>organisation of your ideas</a:t>
            </a:r>
          </a:p>
          <a:p>
            <a:pPr lvl="1"/>
            <a:r>
              <a:rPr lang="en-GB" b="1" dirty="0"/>
              <a:t>effectiveness of your delivery</a:t>
            </a:r>
          </a:p>
          <a:p>
            <a:pPr lvl="1"/>
            <a:r>
              <a:rPr lang="en-GB" b="1" dirty="0"/>
              <a:t>use of language</a:t>
            </a:r>
          </a:p>
          <a:p>
            <a:pPr marL="457200" lvl="1" indent="0">
              <a:buNone/>
            </a:pPr>
            <a:r>
              <a:rPr lang="en-GB" sz="2400" b="1" dirty="0"/>
              <a:t>The first three points will be a shared mark among the team members, i.e. you will all get the same mark.</a:t>
            </a:r>
          </a:p>
          <a:p>
            <a:pPr marL="457200" lvl="1" indent="0">
              <a:buNone/>
            </a:pPr>
            <a:r>
              <a:rPr lang="en-GB" sz="2400" b="1" dirty="0"/>
              <a:t>The last two points will be marked on an individual basis.</a:t>
            </a:r>
          </a:p>
          <a:p>
            <a:pPr marL="457200" lvl="1" indent="0">
              <a:buNone/>
            </a:pPr>
            <a:r>
              <a:rPr lang="en-GB" sz="2400" b="1" i="1" dirty="0">
                <a:solidFill>
                  <a:schemeClr val="bg1"/>
                </a:solidFill>
              </a:rPr>
              <a:t>Please carefully read the assessment criteria in the project instructions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BB94DC-6ECA-CF7C-7D7B-D7C9E95DF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0720-7A34-F25C-5676-2BB676C6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2DCB9-3FD1-C30D-FB95-EE148B4C9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38424"/>
            <a:ext cx="9905999" cy="4105175"/>
          </a:xfrm>
        </p:spPr>
        <p:txBody>
          <a:bodyPr>
            <a:normAutofit/>
          </a:bodyPr>
          <a:lstStyle/>
          <a:p>
            <a:r>
              <a:rPr lang="en-GB" dirty="0"/>
              <a:t>pick your teams asap</a:t>
            </a:r>
          </a:p>
          <a:p>
            <a:r>
              <a:rPr lang="en-GB" dirty="0"/>
              <a:t>think of the SITUATION that you want to investigate</a:t>
            </a:r>
          </a:p>
          <a:p>
            <a:r>
              <a:rPr lang="en-GB" dirty="0"/>
              <a:t>start your research early</a:t>
            </a:r>
          </a:p>
          <a:p>
            <a:r>
              <a:rPr lang="en-GB" dirty="0"/>
              <a:t>you will need to have </a:t>
            </a:r>
            <a:r>
              <a:rPr lang="en-GB" b="1" dirty="0"/>
              <a:t>evidence of research in week 9 </a:t>
            </a:r>
            <a:r>
              <a:rPr lang="en-GB" dirty="0"/>
              <a:t>– checked by your teacher and worth </a:t>
            </a:r>
            <a:r>
              <a:rPr lang="en-GB" b="1" dirty="0"/>
              <a:t>5% of your final mark</a:t>
            </a:r>
          </a:p>
          <a:p>
            <a:r>
              <a:rPr lang="en-GB" dirty="0"/>
              <a:t>you will deliver the presentation to the whole section in </a:t>
            </a:r>
            <a:r>
              <a:rPr lang="en-GB" b="1" dirty="0"/>
              <a:t>week 14.  The presentation is worth 15% of your final mark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E147CA3-4644-15D9-43CD-5B251C92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5FD698-7913-3375-BBCB-E319B3791E22}"/>
              </a:ext>
            </a:extLst>
          </p:cNvPr>
          <p:cNvSpPr txBox="1"/>
          <p:nvPr/>
        </p:nvSpPr>
        <p:spPr>
          <a:xfrm>
            <a:off x="792480" y="741680"/>
            <a:ext cx="10434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If you look back at the </a:t>
            </a:r>
            <a:r>
              <a:rPr lang="en-GB" b="1" i="1" dirty="0">
                <a:solidFill>
                  <a:schemeClr val="bg1"/>
                </a:solidFill>
              </a:rPr>
              <a:t>Global Cities </a:t>
            </a:r>
            <a:r>
              <a:rPr lang="en-GB" b="1" dirty="0">
                <a:solidFill>
                  <a:schemeClr val="bg1"/>
                </a:solidFill>
              </a:rPr>
              <a:t>report, you will notice that the report was structured using the SPSE model: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/>
              <a:t>Situation:  </a:t>
            </a:r>
            <a:r>
              <a:rPr lang="en-GB" b="1" dirty="0">
                <a:solidFill>
                  <a:schemeClr val="bg1"/>
                </a:solidFill>
              </a:rPr>
              <a:t>The large number of migrant workers in London</a:t>
            </a:r>
          </a:p>
          <a:p>
            <a:r>
              <a:rPr lang="en-GB" b="1" dirty="0"/>
              <a:t>Problem: </a:t>
            </a:r>
          </a:p>
          <a:p>
            <a:r>
              <a:rPr lang="en-GB" b="1" dirty="0"/>
              <a:t>		</a:t>
            </a:r>
            <a:r>
              <a:rPr lang="en-GB" b="1" dirty="0">
                <a:solidFill>
                  <a:schemeClr val="bg1"/>
                </a:solidFill>
              </a:rPr>
              <a:t>- underpaid</a:t>
            </a:r>
          </a:p>
          <a:p>
            <a:r>
              <a:rPr lang="en-GB" b="1" dirty="0">
                <a:solidFill>
                  <a:schemeClr val="bg1"/>
                </a:solidFill>
              </a:rPr>
              <a:t>		- poor working conditions</a:t>
            </a:r>
          </a:p>
          <a:p>
            <a:r>
              <a:rPr lang="en-GB" b="1" dirty="0">
                <a:solidFill>
                  <a:schemeClr val="bg1"/>
                </a:solidFill>
              </a:rPr>
              <a:t>		- lack of benefits</a:t>
            </a:r>
          </a:p>
          <a:p>
            <a:r>
              <a:rPr lang="en-GB" b="1" dirty="0">
                <a:solidFill>
                  <a:schemeClr val="bg1"/>
                </a:solidFill>
              </a:rPr>
              <a:t>		- (misrepresented by the media)</a:t>
            </a:r>
          </a:p>
          <a:p>
            <a:r>
              <a:rPr lang="en-GB" b="1" dirty="0"/>
              <a:t>Solutions: </a:t>
            </a:r>
          </a:p>
          <a:p>
            <a:r>
              <a:rPr lang="en-GB" b="1" dirty="0">
                <a:solidFill>
                  <a:schemeClr val="bg1"/>
                </a:solidFill>
              </a:rPr>
              <a:t>		- </a:t>
            </a:r>
            <a:r>
              <a:rPr lang="en-GB" b="1" i="1" dirty="0">
                <a:solidFill>
                  <a:schemeClr val="bg1"/>
                </a:solidFill>
              </a:rPr>
              <a:t>Living Wage Campaign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		- </a:t>
            </a:r>
            <a:r>
              <a:rPr lang="en-GB" b="1" dirty="0">
                <a:solidFill>
                  <a:schemeClr val="bg1"/>
                </a:solidFill>
              </a:rPr>
              <a:t>unionisation</a:t>
            </a:r>
          </a:p>
          <a:p>
            <a:r>
              <a:rPr lang="en-GB" b="1" dirty="0">
                <a:solidFill>
                  <a:schemeClr val="bg1"/>
                </a:solidFill>
              </a:rPr>
              <a:t>		- development of future leaders to represent migrant workers</a:t>
            </a:r>
          </a:p>
          <a:p>
            <a:r>
              <a:rPr lang="en-GB" b="1" dirty="0">
                <a:solidFill>
                  <a:schemeClr val="bg1"/>
                </a:solidFill>
              </a:rPr>
              <a:t>		- </a:t>
            </a:r>
            <a:r>
              <a:rPr lang="en-GB" b="1" i="1" dirty="0">
                <a:solidFill>
                  <a:schemeClr val="bg1"/>
                </a:solidFill>
              </a:rPr>
              <a:t>Living Wage Unit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		- </a:t>
            </a:r>
            <a:r>
              <a:rPr lang="en-GB" b="1" dirty="0">
                <a:solidFill>
                  <a:schemeClr val="bg1"/>
                </a:solidFill>
              </a:rPr>
              <a:t>increased wages</a:t>
            </a:r>
          </a:p>
          <a:p>
            <a:r>
              <a:rPr lang="en-GB" b="1" dirty="0"/>
              <a:t>Evaluation:</a:t>
            </a:r>
          </a:p>
          <a:p>
            <a:r>
              <a:rPr lang="en-GB" b="1" dirty="0">
                <a:solidFill>
                  <a:schemeClr val="bg1"/>
                </a:solidFill>
              </a:rPr>
              <a:t>		- a welcomed improvement</a:t>
            </a:r>
          </a:p>
          <a:p>
            <a:r>
              <a:rPr lang="en-GB" b="1" dirty="0">
                <a:solidFill>
                  <a:schemeClr val="bg1"/>
                </a:solidFill>
              </a:rPr>
              <a:t>		- will be hard to implement</a:t>
            </a:r>
          </a:p>
          <a:p>
            <a:r>
              <a:rPr lang="en-GB" b="1" dirty="0">
                <a:solidFill>
                  <a:schemeClr val="bg1"/>
                </a:solidFill>
              </a:rPr>
              <a:t>		- London’s reputation at risk</a:t>
            </a:r>
          </a:p>
          <a:p>
            <a:r>
              <a:rPr lang="en-GB" b="1" dirty="0">
                <a:solidFill>
                  <a:schemeClr val="bg1"/>
                </a:solidFill>
              </a:rPr>
              <a:t>		- multiple parties need to address the issues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C9386A9-8741-AB79-A1F4-34A8BAD9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A5ED-416A-39C6-879C-0C586CCA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6C026086-F90C-4A5B-A544-514535E15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20" y="1916092"/>
            <a:ext cx="7974234" cy="32451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F4D8D-0FC2-781B-4879-03FA5CBE79CD}"/>
              </a:ext>
            </a:extLst>
          </p:cNvPr>
          <p:cNvSpPr txBox="1"/>
          <p:nvPr/>
        </p:nvSpPr>
        <p:spPr>
          <a:xfrm>
            <a:off x="9124749" y="4966636"/>
            <a:ext cx="2781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tx1">
                  <a:lumMod val="7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© Karim Agha Qizalbash</a:t>
            </a:r>
          </a:p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Linking English</a:t>
            </a:r>
          </a:p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link-eng.co.uk</a:t>
            </a:r>
          </a:p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support@link-eng.co.uk</a:t>
            </a:r>
          </a:p>
        </p:txBody>
      </p:sp>
    </p:spTree>
    <p:extLst>
      <p:ext uri="{BB962C8B-B14F-4D97-AF65-F5344CB8AC3E}">
        <p14:creationId xmlns:p14="http://schemas.microsoft.com/office/powerpoint/2010/main" val="318636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4095-E605-8758-05DB-19DE050D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D6030-56DF-E14F-61E5-7C6134C67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What is SPSE / SPRE</a:t>
            </a:r>
          </a:p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How it applies to your project</a:t>
            </a:r>
          </a:p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A note on working in teams</a:t>
            </a:r>
          </a:p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How you will be assessed</a:t>
            </a:r>
          </a:p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Key points</a:t>
            </a:r>
          </a:p>
          <a:p>
            <a:r>
              <a:rPr lang="en-GB" b="1" dirty="0">
                <a:solidFill>
                  <a:schemeClr val="tx1">
                    <a:lumMod val="95000"/>
                  </a:schemeClr>
                </a:solidFill>
              </a:rPr>
              <a:t>Questions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D674B45-9FD6-A0EE-B2B2-4C1F3E414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2C80-80AC-1E42-6760-7CD24352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9934"/>
            <a:ext cx="9905998" cy="89152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41785-2E3B-E7EB-CAD3-0F92454AF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61456"/>
            <a:ext cx="9905999" cy="4729746"/>
          </a:xfrm>
        </p:spPr>
        <p:txBody>
          <a:bodyPr>
            <a:normAutofit fontScale="92500" lnSpcReduction="10000"/>
          </a:bodyPr>
          <a:lstStyle/>
          <a:p>
            <a:r>
              <a:rPr lang="en-GB" sz="2800" b="1" dirty="0">
                <a:solidFill>
                  <a:schemeClr val="tx1">
                    <a:lumMod val="95000"/>
                  </a:schemeClr>
                </a:solidFill>
              </a:rPr>
              <a:t>You open your laptop and this happens…</a:t>
            </a:r>
          </a:p>
          <a:p>
            <a:r>
              <a:rPr lang="en-GB" sz="4400" b="1" dirty="0">
                <a:solidFill>
                  <a:schemeClr val="tx1">
                    <a:lumMod val="95000"/>
                  </a:schemeClr>
                </a:solidFill>
              </a:rPr>
              <a:t>What’s the problem?</a:t>
            </a:r>
          </a:p>
          <a:p>
            <a:r>
              <a:rPr lang="en-GB" b="1" dirty="0">
                <a:solidFill>
                  <a:schemeClr val="bg1"/>
                </a:solidFill>
              </a:rPr>
              <a:t>Hard drive overheated?</a:t>
            </a:r>
          </a:p>
          <a:p>
            <a:r>
              <a:rPr lang="en-GB" b="1" dirty="0">
                <a:solidFill>
                  <a:schemeClr val="bg1"/>
                </a:solidFill>
              </a:rPr>
              <a:t>Broken fan?</a:t>
            </a:r>
          </a:p>
          <a:p>
            <a:r>
              <a:rPr lang="en-GB" b="1" dirty="0">
                <a:solidFill>
                  <a:schemeClr val="bg1"/>
                </a:solidFill>
              </a:rPr>
              <a:t>You spilt water on it?</a:t>
            </a:r>
          </a:p>
          <a:p>
            <a:r>
              <a:rPr lang="en-GB" b="1" dirty="0">
                <a:solidFill>
                  <a:schemeClr val="bg1"/>
                </a:solidFill>
              </a:rPr>
              <a:t>A short-circuit?</a:t>
            </a:r>
          </a:p>
          <a:p>
            <a:r>
              <a:rPr lang="en-GB" b="1" dirty="0">
                <a:solidFill>
                  <a:schemeClr val="bg1"/>
                </a:solidFill>
              </a:rPr>
              <a:t>A bug has infiltrated the chipset causing the motherboard to cease communicating with the BIOS.  The cooling fan won’t switch on and the hard drive malfunctions...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5A8AD62-1A01-166C-EE15-9F72E5453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47" y="1213854"/>
            <a:ext cx="2600960" cy="195072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6B801AC-679D-A052-F61E-B6CF231AF6D3}"/>
              </a:ext>
            </a:extLst>
          </p:cNvPr>
          <p:cNvSpPr/>
          <p:nvPr/>
        </p:nvSpPr>
        <p:spPr>
          <a:xfrm>
            <a:off x="1822993" y="2189214"/>
            <a:ext cx="6984000" cy="44196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4E39D-A933-E2A7-4FBD-C8E97AED0EE4}"/>
              </a:ext>
            </a:extLst>
          </p:cNvPr>
          <p:cNvSpPr txBox="1"/>
          <p:nvPr/>
        </p:nvSpPr>
        <p:spPr>
          <a:xfrm>
            <a:off x="1635760" y="5943600"/>
            <a:ext cx="903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NONE of the above.  </a:t>
            </a:r>
          </a:p>
          <a:p>
            <a:pPr algn="ctr"/>
            <a:r>
              <a:rPr lang="en-GB" sz="2800" b="1" dirty="0"/>
              <a:t>This is the SITUATION – You have a broken laptop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3219471-F9A1-BD41-CDE4-27834756E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7221-3661-BB10-A152-E1B9B916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3542347" cy="91564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 =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C07B-6CA6-9757-1190-D10F5A60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34160"/>
            <a:ext cx="9905999" cy="4541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GB" sz="2600" b="1" dirty="0">
                <a:solidFill>
                  <a:schemeClr val="bg1"/>
                </a:solidFill>
              </a:rPr>
              <a:t>So, what is the problem?</a:t>
            </a:r>
          </a:p>
          <a:p>
            <a:pPr>
              <a:lnSpc>
                <a:spcPct val="100000"/>
              </a:lnSpc>
            </a:pPr>
            <a:r>
              <a:rPr lang="en-GB" sz="2600" b="1" dirty="0">
                <a:solidFill>
                  <a:schemeClr val="tx1">
                    <a:lumMod val="95000"/>
                  </a:schemeClr>
                </a:solidFill>
              </a:rPr>
              <a:t>You can’t do your assignment!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tx1">
                    <a:lumMod val="95000"/>
                  </a:schemeClr>
                </a:solidFill>
              </a:rPr>
              <a:t>You will fail the course!!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You will be kicked out of UOB!!!</a:t>
            </a:r>
          </a:p>
          <a:p>
            <a:pPr>
              <a:lnSpc>
                <a:spcPct val="100000"/>
              </a:lnSpc>
            </a:pPr>
            <a:r>
              <a:rPr lang="en-GB" sz="3600" b="1" dirty="0">
                <a:solidFill>
                  <a:schemeClr val="tx1">
                    <a:lumMod val="95000"/>
                  </a:schemeClr>
                </a:solidFill>
              </a:rPr>
              <a:t>You will not get a good job!!!!</a:t>
            </a:r>
          </a:p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chemeClr val="tx1">
                    <a:lumMod val="95000"/>
                  </a:schemeClr>
                </a:solidFill>
              </a:rPr>
              <a:t>You cannot get married!!!!!</a:t>
            </a:r>
          </a:p>
          <a:p>
            <a:pPr>
              <a:lnSpc>
                <a:spcPct val="100000"/>
              </a:lnSpc>
            </a:pPr>
            <a:r>
              <a:rPr lang="en-GB" sz="4400" b="1" dirty="0">
                <a:solidFill>
                  <a:schemeClr val="tx1">
                    <a:lumMod val="95000"/>
                  </a:schemeClr>
                </a:solidFill>
              </a:rPr>
              <a:t>No children!!!!!!</a:t>
            </a:r>
          </a:p>
          <a:p>
            <a:pPr>
              <a:lnSpc>
                <a:spcPct val="100000"/>
              </a:lnSpc>
            </a:pPr>
            <a:r>
              <a:rPr lang="en-GB" sz="4400" b="1" dirty="0">
                <a:solidFill>
                  <a:schemeClr val="tx1">
                    <a:lumMod val="95000"/>
                  </a:schemeClr>
                </a:solidFill>
              </a:rPr>
              <a:t>…</a:t>
            </a:r>
          </a:p>
          <a:p>
            <a:r>
              <a:rPr lang="en-GB" sz="3300" b="1" dirty="0">
                <a:solidFill>
                  <a:schemeClr val="bg1"/>
                </a:solidFill>
              </a:rPr>
              <a:t>This is clearly an exaggeration, but you get the point.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FFE75-65F2-CF63-EEEC-39153F8D2D14}"/>
              </a:ext>
            </a:extLst>
          </p:cNvPr>
          <p:cNvSpPr txBox="1"/>
          <p:nvPr/>
        </p:nvSpPr>
        <p:spPr>
          <a:xfrm>
            <a:off x="9601200" y="386080"/>
            <a:ext cx="191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S – Situation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P - Problem</a:t>
            </a:r>
          </a:p>
        </p:txBody>
      </p:sp>
      <p:pic>
        <p:nvPicPr>
          <p:cNvPr id="6" name="Picture 5" descr="A picture containing dark">
            <a:extLst>
              <a:ext uri="{FF2B5EF4-FFF2-40B4-BE49-F238E27FC236}">
                <a16:creationId xmlns:a16="http://schemas.microsoft.com/office/drawing/2014/main" id="{9B5E1149-82CB-2881-0F45-E72D18E93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84" y="1879600"/>
            <a:ext cx="4982916" cy="290576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A6965C6-3AA7-3EC6-6ED2-2D2ADC81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68BFC-4AD0-9690-3826-206FC2172BF6}"/>
              </a:ext>
            </a:extLst>
          </p:cNvPr>
          <p:cNvSpPr txBox="1"/>
          <p:nvPr/>
        </p:nvSpPr>
        <p:spPr>
          <a:xfrm flipH="1">
            <a:off x="3820160" y="5862320"/>
            <a:ext cx="360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/>
              <a:t>شو سوي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797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E48D-CBD9-043F-3DA5-211D0E3B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090987" cy="1478570"/>
          </a:xfrm>
        </p:spPr>
        <p:txBody>
          <a:bodyPr/>
          <a:lstStyle/>
          <a:p>
            <a:r>
              <a:rPr lang="en-GB" b="1" dirty="0"/>
              <a:t>Find </a:t>
            </a:r>
            <a:r>
              <a:rPr lang="en-GB" b="1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6ED1-653E-4A68-951F-BE452F83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000" dirty="0"/>
              <a:t>Buy a new laptop</a:t>
            </a:r>
          </a:p>
          <a:p>
            <a:r>
              <a:rPr lang="en-GB" sz="3000" dirty="0"/>
              <a:t>Borrow a laptop from someone</a:t>
            </a:r>
          </a:p>
          <a:p>
            <a:r>
              <a:rPr lang="en-GB" sz="3000" dirty="0"/>
              <a:t>Go to Bluebell on </a:t>
            </a:r>
            <a:r>
              <a:rPr lang="en-GB" sz="3000" dirty="0" err="1"/>
              <a:t>Budaiya</a:t>
            </a:r>
            <a:r>
              <a:rPr lang="en-GB" sz="3000" dirty="0"/>
              <a:t> Highway to get it repaired</a:t>
            </a:r>
          </a:p>
          <a:p>
            <a:r>
              <a:rPr lang="en-GB" sz="3000" dirty="0"/>
              <a:t>Get someone to do the assignment for you</a:t>
            </a:r>
          </a:p>
          <a:p>
            <a:r>
              <a:rPr lang="en-GB" sz="3000" dirty="0"/>
              <a:t>Try to fix the laptop yourself</a:t>
            </a:r>
          </a:p>
          <a:p>
            <a:r>
              <a:rPr lang="en-GB" sz="3000" dirty="0"/>
              <a:t>???</a:t>
            </a:r>
          </a:p>
          <a:p>
            <a:pPr marL="0" indent="0" algn="ctr">
              <a:buNone/>
            </a:pPr>
            <a:r>
              <a:rPr lang="en-GB" sz="4700" b="1" dirty="0">
                <a:solidFill>
                  <a:schemeClr val="bg1"/>
                </a:solidFill>
              </a:rPr>
              <a:t>What’s the best solution?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40EE7-59BF-9B90-C2A9-5F0E59987251}"/>
              </a:ext>
            </a:extLst>
          </p:cNvPr>
          <p:cNvSpPr txBox="1"/>
          <p:nvPr/>
        </p:nvSpPr>
        <p:spPr>
          <a:xfrm>
            <a:off x="9458960" y="386080"/>
            <a:ext cx="2214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S – Situation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P – Problem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S – Solution(s)*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E8629B-7192-7D57-C616-37CBC9B03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3CDE-D288-88F3-8EFB-15D6184D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6082347" cy="113328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Evaluation</a:t>
            </a:r>
            <a:r>
              <a:rPr lang="en-GB" b="1" dirty="0"/>
              <a:t> of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4CA76-87D5-3E52-73F1-B8E71EE45F78}"/>
              </a:ext>
            </a:extLst>
          </p:cNvPr>
          <p:cNvSpPr txBox="1"/>
          <p:nvPr/>
        </p:nvSpPr>
        <p:spPr>
          <a:xfrm>
            <a:off x="9711891" y="96253"/>
            <a:ext cx="2250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S – Situation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P – Problem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S – Solution(s)*</a:t>
            </a:r>
          </a:p>
          <a:p>
            <a:r>
              <a:rPr lang="en-GB" sz="2400" b="1" dirty="0">
                <a:solidFill>
                  <a:schemeClr val="tx1">
                    <a:lumMod val="95000"/>
                  </a:schemeClr>
                </a:solidFill>
              </a:rPr>
              <a:t>E - Evaluation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BD980E-1E13-BC0E-9911-C4AC98B2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625" y="1751798"/>
            <a:ext cx="2110321" cy="4487684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100" b="1" dirty="0">
                <a:solidFill>
                  <a:schemeClr val="bg1"/>
                </a:solidFill>
              </a:rPr>
              <a:t>REPAIR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00B050"/>
                </a:solidFill>
              </a:rPr>
              <a:t>+ cheaper than buying new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00B050"/>
                </a:solidFill>
              </a:rPr>
              <a:t>+ supports local business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00B050"/>
                </a:solidFill>
              </a:rPr>
              <a:t>+ laptop now working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0000"/>
                </a:solidFill>
              </a:rPr>
              <a:t>- may not last as long as a new laptop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FF0000"/>
                </a:solidFill>
              </a:rPr>
              <a:t>- will take longer than buying new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4CF81-A7F3-ABD3-A4E3-740C01B35C72}"/>
              </a:ext>
            </a:extLst>
          </p:cNvPr>
          <p:cNvSpPr txBox="1">
            <a:spLocks/>
          </p:cNvSpPr>
          <p:nvPr/>
        </p:nvSpPr>
        <p:spPr>
          <a:xfrm>
            <a:off x="498979" y="1751799"/>
            <a:ext cx="2110322" cy="448768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BUY NEW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0B050"/>
                </a:solidFill>
              </a:rPr>
              <a:t>+ quick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0B050"/>
                </a:solidFill>
              </a:rPr>
              <a:t>+ new and improved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0B050"/>
                </a:solidFill>
              </a:rPr>
              <a:t>+ last longer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- expensive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- could have used the money for something else</a:t>
            </a:r>
          </a:p>
          <a:p>
            <a:pPr>
              <a:buFontTx/>
              <a:buChar char="-"/>
            </a:pPr>
            <a:endParaRPr lang="en-GB" sz="2000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/>
              <a:t> 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3EE831B-3667-5EE2-F3CA-C52EDC707F52}"/>
              </a:ext>
            </a:extLst>
          </p:cNvPr>
          <p:cNvSpPr txBox="1">
            <a:spLocks/>
          </p:cNvSpPr>
          <p:nvPr/>
        </p:nvSpPr>
        <p:spPr>
          <a:xfrm>
            <a:off x="2609302" y="1751798"/>
            <a:ext cx="2110322" cy="448768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BORROW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B050"/>
                </a:solidFill>
              </a:rPr>
              <a:t>+ quick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B050"/>
                </a:solidFill>
              </a:rPr>
              <a:t>+ no cost</a:t>
            </a:r>
          </a:p>
          <a:p>
            <a:pPr marL="0" indent="0">
              <a:buNone/>
            </a:pPr>
            <a:endParaRPr lang="en-GB" sz="2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- have to give it back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- laptop still broken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 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B85764A-E6EB-1845-A28F-E92920417A8A}"/>
              </a:ext>
            </a:extLst>
          </p:cNvPr>
          <p:cNvSpPr txBox="1">
            <a:spLocks/>
          </p:cNvSpPr>
          <p:nvPr/>
        </p:nvSpPr>
        <p:spPr>
          <a:xfrm>
            <a:off x="6829947" y="1751798"/>
            <a:ext cx="2110320" cy="448768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FRIEND DOES FOR YOU</a:t>
            </a:r>
          </a:p>
          <a:p>
            <a:pPr marL="0" indent="0">
              <a:buNone/>
            </a:pPr>
            <a:r>
              <a:rPr lang="en-GB" sz="2200" b="1" dirty="0">
                <a:solidFill>
                  <a:srgbClr val="00B050"/>
                </a:solidFill>
              </a:rPr>
              <a:t>+ quick </a:t>
            </a:r>
          </a:p>
          <a:p>
            <a:pPr marL="0" indent="0">
              <a:buNone/>
            </a:pPr>
            <a:r>
              <a:rPr lang="en-GB" sz="2200" b="1" dirty="0">
                <a:solidFill>
                  <a:srgbClr val="00B050"/>
                </a:solidFill>
              </a:rPr>
              <a:t>+ no cost</a:t>
            </a:r>
          </a:p>
          <a:p>
            <a:pPr marL="0" indent="0">
              <a:buNone/>
            </a:pPr>
            <a:r>
              <a:rPr lang="en-GB" sz="2200" b="1" dirty="0">
                <a:solidFill>
                  <a:srgbClr val="00B050"/>
                </a:solidFill>
              </a:rPr>
              <a:t>+ you can sleep!</a:t>
            </a:r>
          </a:p>
          <a:p>
            <a:pPr marL="0" indent="0">
              <a:buNone/>
            </a:pPr>
            <a:endParaRPr lang="en-GB" sz="22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FF0000"/>
                </a:solidFill>
              </a:rPr>
              <a:t>- it’s cheating!</a:t>
            </a:r>
          </a:p>
          <a:p>
            <a:pPr marL="0" indent="0">
              <a:buNone/>
            </a:pPr>
            <a:r>
              <a:rPr lang="en-GB" sz="2200" b="1" dirty="0">
                <a:solidFill>
                  <a:srgbClr val="FF0000"/>
                </a:solidFill>
              </a:rPr>
              <a:t>- laptop still broken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0B07911-E7D1-FFCF-3953-661F2C0C37E7}"/>
              </a:ext>
            </a:extLst>
          </p:cNvPr>
          <p:cNvSpPr txBox="1">
            <a:spLocks/>
          </p:cNvSpPr>
          <p:nvPr/>
        </p:nvSpPr>
        <p:spPr>
          <a:xfrm>
            <a:off x="8940267" y="1751798"/>
            <a:ext cx="2110320" cy="448768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800" b="1" dirty="0">
                <a:solidFill>
                  <a:schemeClr val="bg1"/>
                </a:solidFill>
              </a:rPr>
              <a:t>FIX IT YOURSELF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B050"/>
                </a:solidFill>
              </a:rPr>
              <a:t>+ cheaper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B050"/>
                </a:solidFill>
              </a:rPr>
              <a:t>+ you’ll learn something new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B050"/>
                </a:solidFill>
              </a:rPr>
              <a:t>+ satisfaction!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- may make it worse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- watch hundreds of </a:t>
            </a:r>
            <a:r>
              <a:rPr lang="en-GB" sz="3200" b="1" dirty="0" err="1">
                <a:solidFill>
                  <a:srgbClr val="FF0000"/>
                </a:solidFill>
              </a:rPr>
              <a:t>Youtube</a:t>
            </a:r>
            <a:r>
              <a:rPr lang="en-GB" sz="3200" b="1" dirty="0">
                <a:solidFill>
                  <a:srgbClr val="FF0000"/>
                </a:solidFill>
              </a:rPr>
              <a:t> videos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- longer time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C4D1FA9-9E33-F585-BD55-5C4F69362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56" y="6015190"/>
            <a:ext cx="1653423" cy="6728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D6FCD9-C080-EA96-423C-F9369A05B45B}"/>
              </a:ext>
            </a:extLst>
          </p:cNvPr>
          <p:cNvSpPr txBox="1"/>
          <p:nvPr/>
        </p:nvSpPr>
        <p:spPr>
          <a:xfrm>
            <a:off x="5236143" y="6299387"/>
            <a:ext cx="12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SO???</a:t>
            </a:r>
          </a:p>
        </p:txBody>
      </p:sp>
    </p:spTree>
    <p:extLst>
      <p:ext uri="{BB962C8B-B14F-4D97-AF65-F5344CB8AC3E}">
        <p14:creationId xmlns:p14="http://schemas.microsoft.com/office/powerpoint/2010/main" val="16742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74B5-9B6B-29A2-B630-823FDBED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Now you 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E77D1-6C6A-EC66-52AF-EB4B2C603D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18096" y="1761424"/>
            <a:ext cx="4077904" cy="4108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S – Situation</a:t>
            </a:r>
          </a:p>
          <a:p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P – Problem</a:t>
            </a:r>
          </a:p>
          <a:p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S – Solution(s)*</a:t>
            </a:r>
          </a:p>
          <a:p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E – Evaluation</a:t>
            </a:r>
          </a:p>
          <a:p>
            <a:pPr marL="0" indent="0">
              <a:buNone/>
            </a:pPr>
            <a:r>
              <a:rPr lang="en-GB" sz="3200" b="1" dirty="0">
                <a:solidFill>
                  <a:schemeClr val="tx1">
                    <a:lumMod val="95000"/>
                  </a:schemeClr>
                </a:solidFill>
              </a:rPr>
              <a:t>* sometimes known as RESOLUTION(S)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E6CEB1A-4863-7442-C267-35A329D1BEF1}"/>
              </a:ext>
            </a:extLst>
          </p:cNvPr>
          <p:cNvSpPr txBox="1">
            <a:spLocks/>
          </p:cNvSpPr>
          <p:nvPr/>
        </p:nvSpPr>
        <p:spPr>
          <a:xfrm>
            <a:off x="6096000" y="1961951"/>
            <a:ext cx="4077903" cy="351756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chemeClr val="bg1"/>
                </a:solidFill>
              </a:rPr>
              <a:t>S – Traffic in Bahrain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P – ?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S – ?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E –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3B76B69-325B-10F4-834A-038D5248E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49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C293-C198-6BBA-E5F6-CAF270BD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YOUR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E225E-9D59-E30C-F319-9CCBC6F5F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Apply the SPSE / SPRE model to a situation of your choice</a:t>
            </a:r>
          </a:p>
          <a:p>
            <a:r>
              <a:rPr lang="en-GB" b="1" dirty="0"/>
              <a:t>It could be anything anywhere – ideally something you are interested in</a:t>
            </a:r>
          </a:p>
          <a:p>
            <a:r>
              <a:rPr lang="en-GB" b="1" dirty="0"/>
              <a:t>You will present your ideas as a group using some form of digital media.  </a:t>
            </a:r>
            <a:r>
              <a:rPr lang="en-GB" b="1" dirty="0">
                <a:solidFill>
                  <a:schemeClr val="bg1"/>
                </a:solidFill>
              </a:rPr>
              <a:t>The presentation should last approximately 10 minutes.</a:t>
            </a:r>
          </a:p>
          <a:p>
            <a:r>
              <a:rPr lang="en-GB" b="1" dirty="0"/>
              <a:t>YOUR TEACHER WILL GIVE YOU THE FULL PROJECT OUTLINE PDF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0E55D4-9BAD-D4D6-B2A9-224784DE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44BD-EF6A-2866-9950-65A0D71F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WORKING IN </a:t>
            </a:r>
            <a:r>
              <a:rPr lang="en-GB" b="1" dirty="0" err="1">
                <a:solidFill>
                  <a:schemeClr val="bg1"/>
                </a:solidFill>
              </a:rPr>
              <a:t>teamS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714E-E42B-7436-CEBC-A746B5A8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Choose your teams wisely – minimum 3 / maximum 4.</a:t>
            </a:r>
          </a:p>
          <a:p>
            <a:r>
              <a:rPr lang="en-GB" b="1" dirty="0"/>
              <a:t>We understand that issues may arise with some team members doing more/less work than others. This is reality - it happens in all walks of life.</a:t>
            </a:r>
          </a:p>
          <a:p>
            <a:r>
              <a:rPr lang="en-GB" b="1" dirty="0"/>
              <a:t>Teamwork, cooperation, leadership, organisation, time-management, people skills, empathy, support, etc. are all important life skills.</a:t>
            </a:r>
          </a:p>
          <a:p>
            <a:r>
              <a:rPr lang="en-GB" b="1" dirty="0"/>
              <a:t>Remember – if you want the rose, you must also take the thorns.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1048350-B545-1B73-0F48-D48914C25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2" y="5943600"/>
            <a:ext cx="1829338" cy="7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245</TotalTime>
  <Words>859</Words>
  <Application>Microsoft Office PowerPoint</Application>
  <PresentationFormat>Widescreen</PresentationFormat>
  <Paragraphs>151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Circuit</vt:lpstr>
      <vt:lpstr>ENGL155 – project SPSE / SPRE</vt:lpstr>
      <vt:lpstr>overview</vt:lpstr>
      <vt:lpstr>S</vt:lpstr>
      <vt:lpstr>P = Problem</vt:lpstr>
      <vt:lpstr>Find Solutions</vt:lpstr>
      <vt:lpstr>Evaluation of solutions</vt:lpstr>
      <vt:lpstr>Now you try</vt:lpstr>
      <vt:lpstr>YOUR PROJECT</vt:lpstr>
      <vt:lpstr>WORKING IN teamS</vt:lpstr>
      <vt:lpstr>How you will be assessed</vt:lpstr>
      <vt:lpstr>Key points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ENGL155 – project SPSE / SPSE</dc:title>
  <dc:creator>Mr.Karim Agha Qizalbash</dc:creator>
  <cp:lastModifiedBy>Mr.Karim Agha Qizalbash</cp:lastModifiedBy>
  <cp:revision>39</cp:revision>
  <dcterms:created xsi:type="dcterms:W3CDTF">2023-03-07T16:37:52Z</dcterms:created>
  <dcterms:modified xsi:type="dcterms:W3CDTF">2023-03-08T22:47:49Z</dcterms:modified>
</cp:coreProperties>
</file>